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0"/>
  </p:notesMasterIdLst>
  <p:sldIdLst>
    <p:sldId id="260" r:id="rId3"/>
    <p:sldId id="374" r:id="rId4"/>
    <p:sldId id="336" r:id="rId5"/>
    <p:sldId id="350" r:id="rId6"/>
    <p:sldId id="358" r:id="rId7"/>
    <p:sldId id="375" r:id="rId8"/>
    <p:sldId id="376" r:id="rId9"/>
    <p:sldId id="377" r:id="rId10"/>
    <p:sldId id="360" r:id="rId11"/>
    <p:sldId id="340" r:id="rId12"/>
    <p:sldId id="337" r:id="rId13"/>
    <p:sldId id="378" r:id="rId14"/>
    <p:sldId id="380" r:id="rId15"/>
    <p:sldId id="381" r:id="rId16"/>
    <p:sldId id="288" r:id="rId17"/>
    <p:sldId id="379" r:id="rId18"/>
    <p:sldId id="333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6833" userDrawn="1">
          <p15:clr>
            <a:srgbClr val="A4A3A4"/>
          </p15:clr>
        </p15:guide>
        <p15:guide id="3" pos="202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7D1"/>
    <a:srgbClr val="ADB9CA"/>
    <a:srgbClr val="CDCDCD"/>
    <a:srgbClr val="E7E6E6"/>
    <a:srgbClr val="92D14F"/>
    <a:srgbClr val="0174AB"/>
    <a:srgbClr val="D6DCE5"/>
    <a:srgbClr val="BFC0C0"/>
    <a:srgbClr val="97D2FF"/>
    <a:srgbClr val="004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6961F-C850-45FD-A914-A675FF5FCDFE}" v="45" dt="2019-05-24T05:34:22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0" autoAdjust="0"/>
    <p:restoredTop sz="89281" autoAdjust="0"/>
  </p:normalViewPr>
  <p:slideViewPr>
    <p:cSldViewPr snapToGrid="0" showGuides="1">
      <p:cViewPr varScale="1">
        <p:scale>
          <a:sx n="76" d="100"/>
          <a:sy n="76" d="100"/>
        </p:scale>
        <p:origin x="998" y="48"/>
      </p:cViewPr>
      <p:guideLst>
        <p:guide orient="horz" pos="255"/>
        <p:guide pos="6833"/>
        <p:guide pos="2025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70BE0-8B34-4588-B4C5-62D64DF9613E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C088E-A246-4448-B085-7B3E9C407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我们做的是室内环境下的无障碍领航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8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作为一个电子相关专业的本科生团队，深知中国芯片行业目前举步维艰的困难处境：前有高通苹果在集成芯片领域绞杀，英特尔、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的威胁勒索，中间还夹着可能断供生产的台积电。就连嵌入式芯片，都被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微电子、恩智浦、德州仪器等公司围困，即便是走在最前列的海思半导体，也没能逃过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的魔掌。所以中国芯片，尤其是中国的嵌入式微处理器要在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上杀出一条血路。很庆幸能够参与到平头哥半导体冠名的该项赛事，让我们得以了解中国公司目前在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指令集上走出的每一步。这是芯片历史上的很小一步，却是中国芯片发展里程上的重大成就。希望平头哥半导体能够在无剑的基础上流片生产出自主设计研发的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，让仍在大学的我们也能有机会学习到中国自主的嵌入式芯片与架构。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2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首先使用蓝牙以及串口进行动作指令的接收，之后解析指令翻译成旋转方向和脉冲数量以及电机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行为产生固定数量的脉冲和方向控制信号，输入到步进驱动器中，达到控制目的。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结构如图所示：两个步进电机，下面的作为主电机，负责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方向上维度控制，另外一个在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方向上与主电机连接，此电机负责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方向上的维度控制，两者结合可以做到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度环视的功能。两个步进电机和驱动器固定在一块底板上，成为独立的运动部分；无剑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开发板作为单独的控制部分。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5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7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步进电机在安防云台的应用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将步进电机引入安防云台的设计中，提高了传统安防云台的工作效率、降低安防云台的损修率、提高系统整体的鲁棒性、降低安防云台的功耗，使得其依赖电池供电工作成为可能。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的类嵌入式操作系统的程序设计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嵌入式操作系统，即在程序设计中，采用类似于嵌入式操作系统的程序编写。不同于传统的嵌入式程序设计，将大部分程序置于主函数的循环中，而是将主要的功能性程序置于定时器中断函数中。类嵌入式操作系统的设计，极大提高了嵌入式系统的运行效率、准确度，降低了系统资源的使用率以及片上功耗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系统资源的极小化运用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在整个设计中仅使用到与步进电机控制相关的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个定时器中断与一个异步串列传输通讯接口。济小台相信少即是多的设计理念，不以使用资源多、功能复杂冗余为目的，而是精准于使用尽量少的接口、简单的程序实现最核心实用的功能。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4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李珈毅，电子科学与技术系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级本科生，研发组长。主要负责产品设计、研发，技术方案拟写，对设备、尤其是针对于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李伟博，电子科学与技术系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级博士研究生，技术骨干。主要负责产品研发、技术细节优化等。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翁锦煜，电子科学与技术系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级本科生，技术骨干。主要负责产品设计、技术细节优化等。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后续研发的重点如下：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将济小台通过蓝牙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组网将其与其他家用智能设备联网，组成家用智能安防网络；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的其余资源实现运动监控的功能；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通讯模块将视频实时上传至家中的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注：由于近期曝光的某度以及某品牌水滴摄像头的监控门事件，为保证用户的隐私安全，济小台没有将视频信号云存储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联网的计划。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3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作为一款开源的基于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平台，承载了很多国内科研人员的重望，也不负众望，可以说是一款非常优秀的嵌入式芯片。其功耗低、占用资源少、轻量、开发简便的特点使得无剑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可以作为一款初学者都易上手的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，相比于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Zynq-7000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的复杂繁琐、编译器的种种非人类设计，无剑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甚至可以作为高校的教学用的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在使用的过程中，本着方便日后更多研究者以及同学能够更快速便捷地使用无剑平台，本团队编写了英文的功能使用手册，发布在</a:t>
            </a:r>
            <a:r>
              <a:rPr lang="en-US" altLang="zh-CN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jiayi’s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Blog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上，共有八个详细的使用教程，包括使用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的比特流生成、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开发平台与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简介、新项目创建、快速开始项目、通用输入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输出接口的使用、同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异步串列传输的使用、定时器的使用、中断向量控制器的介绍以及一个问题汇总。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2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313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65798962-1ABF-433B-97A4-8A80D3CF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8CCA7D8C-EE8D-4920-8743-CCFA3276C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5825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95509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920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6817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14573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5484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82651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666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C5432311-1803-4DEB-93AF-7AC631945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06739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24730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A7E70F35-FAE1-4CE8-8204-97B4D3FDF8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B93784B-CFAE-4789-B9BE-1D855D89A2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10" name="图片 9" descr="图片包含 游戏机, 建筑, 围栏&#10;&#10;描述已自动生成">
            <a:extLst>
              <a:ext uri="{FF2B5EF4-FFF2-40B4-BE49-F238E27FC236}">
                <a16:creationId xmlns:a16="http://schemas.microsoft.com/office/drawing/2014/main" id="{84DE1DA4-C16F-46CC-839F-F3FC74C43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id="{7C79BECD-2277-4F1C-8E81-F497984D8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5" name="图片 4" descr="图片包含 游戏机, 建筑, 围栏&#10;&#10;描述已自动生成">
            <a:extLst>
              <a:ext uri="{FF2B5EF4-FFF2-40B4-BE49-F238E27FC236}">
                <a16:creationId xmlns:a16="http://schemas.microsoft.com/office/drawing/2014/main" id="{D3B20E46-5F64-4F83-95E6-1FCE75D74B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337C0CB-7B90-437C-B9AC-ABF197A8E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1E6B523-2123-403D-B9BC-389858236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821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22/7/2020</a:t>
            </a:fld>
            <a:endParaRPr lang="zh-HK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86727" y="63274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endParaRPr lang="zh-HK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870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22/7/2020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7696E86-0F38-4E37-A29B-846B126362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bilibili.com/video/BV18Z4y1T7wo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5010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: 剪去对角 13">
            <a:extLst>
              <a:ext uri="{FF2B5EF4-FFF2-40B4-BE49-F238E27FC236}">
                <a16:creationId xmlns:a16="http://schemas.microsoft.com/office/drawing/2014/main" id="{E4E327A6-469C-43BF-8C12-BBFAEF7F91A3}"/>
              </a:ext>
            </a:extLst>
          </p:cNvPr>
          <p:cNvSpPr/>
          <p:nvPr userDrawn="1"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3" name="图片 12" descr="图片包含 游戏机, 建筑, 围栏&#10;&#10;描述已自动生成">
            <a:extLst>
              <a:ext uri="{FF2B5EF4-FFF2-40B4-BE49-F238E27FC236}">
                <a16:creationId xmlns:a16="http://schemas.microsoft.com/office/drawing/2014/main" id="{FFC3FF06-B8A5-443C-9030-0184E938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D981E2B0-BC95-4EB6-AA63-C7851562B37A}"/>
              </a:ext>
            </a:extLst>
          </p:cNvPr>
          <p:cNvSpPr/>
          <p:nvPr/>
        </p:nvSpPr>
        <p:spPr>
          <a:xfrm>
            <a:off x="0" y="789892"/>
            <a:ext cx="4170831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指导老师</a:t>
            </a:r>
          </a:p>
        </p:txBody>
      </p:sp>
      <p:sp>
        <p:nvSpPr>
          <p:cNvPr id="30" name="矩形: 剪去单角 29">
            <a:extLst>
              <a:ext uri="{FF2B5EF4-FFF2-40B4-BE49-F238E27FC236}">
                <a16:creationId xmlns:a16="http://schemas.microsoft.com/office/drawing/2014/main" id="{FAB01453-D910-449B-BDF7-D80F027B4476}"/>
              </a:ext>
            </a:extLst>
          </p:cNvPr>
          <p:cNvSpPr/>
          <p:nvPr/>
        </p:nvSpPr>
        <p:spPr>
          <a:xfrm flipH="1">
            <a:off x="5768396" y="789892"/>
            <a:ext cx="6423606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3200" dirty="0">
                <a:latin typeface="Arvo" panose="02000000000000000000" pitchFamily="2" charset="0"/>
              </a:rPr>
              <a:t>团队成员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7861CE4-B77D-45D9-A2EB-BFA149BE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299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李珈毅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jiayi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AD77BD-C8EA-4DF1-9C4D-38F2EA81638E}"/>
              </a:ext>
            </a:extLst>
          </p:cNvPr>
          <p:cNvGrpSpPr/>
          <p:nvPr/>
        </p:nvGrpSpPr>
        <p:grpSpPr>
          <a:xfrm>
            <a:off x="1009090" y="2444626"/>
            <a:ext cx="2152650" cy="2592708"/>
            <a:chOff x="120379" y="2547938"/>
            <a:chExt cx="2152650" cy="25927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22BE1C7-1CB0-426F-8968-4E454A8D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79" y="4634234"/>
              <a:ext cx="2152650" cy="5064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lang="zh-CN" altLang="en-US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张志明</a:t>
              </a:r>
              <a:endPara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 eaLnBrk="1" hangingPunct="1">
                <a:defRPr/>
              </a:pP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zhang</a:t>
              </a:r>
              <a:r>
                <a:rPr lang="en-US" altLang="zh-CN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zhiming</a:t>
              </a:r>
              <a:endParaRPr lang="en-US" altLang="zh-CN" sz="8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52C07A1-DF73-4B2A-A14E-496A15AB3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" r="446"/>
            <a:stretch/>
          </p:blipFill>
          <p:spPr bwMode="auto">
            <a:xfrm>
              <a:off x="535907" y="2547938"/>
              <a:ext cx="1321593" cy="176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0E4D7AD-16EB-47F0-97F6-4E5EBCC3E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09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李伟博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weibo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CB42D9-8F22-4CF6-A48C-E9687299D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74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翁锦煜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Weng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jinyu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3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ED3266BF-A73E-4D4A-8490-43C282BD5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5768396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7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19801CD5-0314-4C0E-9935-D1C755EFE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802656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8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97A12DA9-17F6-46ED-ABF3-3FB1A3D5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1017921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B052F58B-7A6A-4D73-8B53-87FF7D17E58F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6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ECD99F0-FCE6-413B-A354-E578D0F05A25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75" name="矩形: 剪去对角 74">
              <a:extLst>
                <a:ext uri="{FF2B5EF4-FFF2-40B4-BE49-F238E27FC236}">
                  <a16:creationId xmlns:a16="http://schemas.microsoft.com/office/drawing/2014/main" id="{E1279505-23E1-4578-98B1-CEAF6893C52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C26625C-F21D-411B-A117-CD7A8FA2833E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1B40AF3-D6A1-45EA-B0EB-444799D28F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E0C8246-6D79-410E-8DCF-ED4337F646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1DFEF4-90B5-443C-93A5-65ABC0E4C01F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FBF6627-8132-4115-BFA7-6A5C622A0F8D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01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944768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05546" y="2955760"/>
            <a:ext cx="4021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研究计划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A2FF-986E-4674-B465-8E197DF1F462}"/>
              </a:ext>
            </a:extLst>
          </p:cNvPr>
          <p:cNvGrpSpPr/>
          <p:nvPr/>
        </p:nvGrpSpPr>
        <p:grpSpPr>
          <a:xfrm>
            <a:off x="3683658" y="3018151"/>
            <a:ext cx="1001878" cy="994714"/>
            <a:chOff x="7367401" y="2282771"/>
            <a:chExt cx="1001878" cy="994714"/>
          </a:xfrm>
          <a:solidFill>
            <a:schemeClr val="bg1"/>
          </a:solidFill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7687E501-F6FC-4DDE-85C8-3237325D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75CDCE1-55B8-4DAE-A3D1-0DC59F039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9CFD0279-9B84-4A1F-AAA0-10AC23E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B317A36A-6227-4185-8634-A9DAFD11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2B74FBDF-3AB4-467E-99DA-2338C3E8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AB1184B-7A1C-497C-A7D2-64B4A7B7D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752F0C61-4A1E-4E3C-AD4F-88EB7EA0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0FF2D8AD-898E-4F3D-AD58-129C811B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4454E9D-7057-4CD1-BA79-3D219F4C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2ACF9BB9-C581-4D82-A483-06EB44740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1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研究计划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BB0E24-22BD-4237-BA9C-A7514136B569}"/>
              </a:ext>
            </a:extLst>
          </p:cNvPr>
          <p:cNvSpPr/>
          <p:nvPr/>
        </p:nvSpPr>
        <p:spPr>
          <a:xfrm>
            <a:off x="1214754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蓝牙</a:t>
            </a:r>
            <a:r>
              <a:rPr lang="en-US" altLang="zh-CN" sz="3200" dirty="0">
                <a:solidFill>
                  <a:schemeClr val="bg1"/>
                </a:solidFill>
              </a:rPr>
              <a:t>MESH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家用智能安全网络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CF7A04-5871-4962-92CC-FC5E5218AC47}"/>
              </a:ext>
            </a:extLst>
          </p:cNvPr>
          <p:cNvSpPr/>
          <p:nvPr/>
        </p:nvSpPr>
        <p:spPr>
          <a:xfrm>
            <a:off x="3569787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运动监控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智能化安防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D8DFD-7BE6-4327-925A-10CE98E4428F}"/>
              </a:ext>
            </a:extLst>
          </p:cNvPr>
          <p:cNvSpPr/>
          <p:nvPr/>
        </p:nvSpPr>
        <p:spPr>
          <a:xfrm>
            <a:off x="5854046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实时上传</a:t>
            </a:r>
            <a:endParaRPr lang="en-US" altLang="zh-CN" sz="3200" dirty="0"/>
          </a:p>
          <a:p>
            <a:pPr algn="ctr"/>
            <a:r>
              <a:rPr lang="zh-CN" altLang="en-US" dirty="0"/>
              <a:t>不错过每一个瞬间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B7A899-2F4C-47C7-9CC1-2B3F31025187}"/>
              </a:ext>
            </a:extLst>
          </p:cNvPr>
          <p:cNvSpPr/>
          <p:nvPr/>
        </p:nvSpPr>
        <p:spPr>
          <a:xfrm>
            <a:off x="8211155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隐私安全</a:t>
            </a:r>
            <a:endParaRPr lang="en-US" altLang="zh-CN" sz="3200" dirty="0"/>
          </a:p>
          <a:p>
            <a:pPr algn="ctr"/>
            <a:r>
              <a:rPr lang="zh-CN" altLang="en-US" dirty="0"/>
              <a:t>不接入外网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6213982-21DF-487B-BEDA-378733647DB3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2B84DA93-A844-4570-A1CA-426F79E37A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705B8B-BCB8-4021-88A0-1DD22834504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4C6293-EDAF-433B-B9CB-CBDD541DB9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9835BA6-16A4-44EB-9B0A-E234D6DEA80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42DD990-1E45-4805-91DE-334EB8BE063B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613A902-5713-4B06-9F20-089EBF13187E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42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495" y="3004888"/>
            <a:ext cx="4901938" cy="17613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国产基于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RISC-V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指令集的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SoC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平台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功耗低、占用资源少、轻量、开发简便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编写使用教程在 </a:t>
            </a:r>
            <a:r>
              <a:rPr lang="en-US" altLang="zh-CN" u="sng" dirty="0" err="1">
                <a:hlinkClick r:id="rId3"/>
              </a:rPr>
              <a:t>jiayi’s</a:t>
            </a:r>
            <a:r>
              <a:rPr lang="en-US" altLang="zh-CN" u="sng" dirty="0">
                <a:hlinkClick r:id="rId3"/>
              </a:rPr>
              <a:t> Blog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心得体会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5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23B8E00-7813-49BE-AAA5-6A4E99EE8030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5" name="矩形: 剪去对角 14">
              <a:extLst>
                <a:ext uri="{FF2B5EF4-FFF2-40B4-BE49-F238E27FC236}">
                  <a16:creationId xmlns:a16="http://schemas.microsoft.com/office/drawing/2014/main" id="{D8C4FCF3-8D10-4894-A49D-51926B3AB172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660AE7-D610-4C72-A1F6-BF9F671A6C7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F6A987-74BA-423F-8D94-E868B7FD38D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956DBD4-4440-496C-89D8-541FC3200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12A24C-5E2D-4845-8261-597F57A34718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0E5C13-8E48-458A-93EF-60FD742FD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27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79755" y="2767280"/>
            <a:ext cx="463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RISC-V</a:t>
            </a: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的一小步</a:t>
            </a:r>
            <a:endParaRPr lang="en-US" altLang="zh-CN" sz="4000" spc="3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国产</a:t>
            </a:r>
            <a:r>
              <a:rPr lang="en-US" altLang="zh-CN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SoC</a:t>
            </a: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的一大步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100" y="3744659"/>
            <a:ext cx="4495800" cy="9382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300" dirty="0">
                <a:solidFill>
                  <a:schemeClr val="bg2"/>
                </a:solidFill>
                <a:latin typeface="汉仪智楷繁" panose="02010600000101010101" pitchFamily="2" charset="-122"/>
                <a:ea typeface="汉仪智楷繁" panose="02010600000101010101" pitchFamily="2" charset="-122"/>
              </a:rPr>
              <a:t>谢谢</a:t>
            </a:r>
            <a:endParaRPr lang="zh-HK" altLang="en-US" sz="5400" b="1" spc="300" dirty="0">
              <a:solidFill>
                <a:schemeClr val="bg2"/>
              </a:solidFill>
              <a:latin typeface="汉仪智楷繁" panose="02010600000101010101" pitchFamily="2" charset="-122"/>
              <a:ea typeface="汉仪智楷繁" panose="0201060000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AE559A-2EA8-44A5-A63C-F86FE8EB8E1E}"/>
              </a:ext>
            </a:extLst>
          </p:cNvPr>
          <p:cNvGrpSpPr/>
          <p:nvPr/>
        </p:nvGrpSpPr>
        <p:grpSpPr>
          <a:xfrm>
            <a:off x="5172075" y="1637910"/>
            <a:ext cx="1847850" cy="1720986"/>
            <a:chOff x="5172075" y="1637910"/>
            <a:chExt cx="1847850" cy="172098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172075" y="1637910"/>
              <a:ext cx="1847850" cy="1720986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553815" y="2368095"/>
              <a:ext cx="1148089" cy="543620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C32B7E1F-E9E0-46EA-9140-874872AEDA10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88717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B251988-98D6-4457-8A90-B878CE555C15}"/>
              </a:ext>
            </a:extLst>
          </p:cNvPr>
          <p:cNvSpPr/>
          <p:nvPr/>
        </p:nvSpPr>
        <p:spPr>
          <a:xfrm>
            <a:off x="1523998" y="4806062"/>
            <a:ext cx="9144000" cy="915044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F637C0-71F5-4B1C-AC60-51734E55F958}"/>
              </a:ext>
            </a:extLst>
          </p:cNvPr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85A6A9-AB13-4731-B167-B27843362E11}"/>
              </a:ext>
            </a:extLst>
          </p:cNvPr>
          <p:cNvSpPr txBox="1"/>
          <p:nvPr/>
        </p:nvSpPr>
        <p:spPr>
          <a:xfrm>
            <a:off x="2585009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DBED34-CC1A-4F14-892C-72132200B8EE}"/>
              </a:ext>
            </a:extLst>
          </p:cNvPr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6ACDF6-21C0-4F77-AE93-A64BFA4990A9}"/>
              </a:ext>
            </a:extLst>
          </p:cNvPr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96FDF0-60AE-47FB-ABBB-E4A136A8D8A4}"/>
              </a:ext>
            </a:extLst>
          </p:cNvPr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BAB40A-2881-4B72-BCEB-09356B1CFFF4}"/>
              </a:ext>
            </a:extLst>
          </p:cNvPr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6DA2167D-55CF-4697-BFB4-9C0156240B81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2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29" name="图片 28" descr="图片包含 游戏机, 建筑, 围栏&#10;&#10;描述已自动生成">
            <a:extLst>
              <a:ext uri="{FF2B5EF4-FFF2-40B4-BE49-F238E27FC236}">
                <a16:creationId xmlns:a16="http://schemas.microsoft.com/office/drawing/2014/main" id="{F3EEA9A6-56F1-4AC5-B8F2-7C85B4895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590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831644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7383" y="2955760"/>
            <a:ext cx="4540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项目简介</a:t>
            </a: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835464-A61A-4EB9-B4A5-1CF6AE3E2137}"/>
              </a:ext>
            </a:extLst>
          </p:cNvPr>
          <p:cNvSpPr>
            <a:spLocks/>
          </p:cNvSpPr>
          <p:nvPr/>
        </p:nvSpPr>
        <p:spPr bwMode="auto">
          <a:xfrm>
            <a:off x="3465557" y="2568507"/>
            <a:ext cx="1847850" cy="1720986"/>
          </a:xfrm>
          <a:custGeom>
            <a:avLst/>
            <a:gdLst>
              <a:gd name="T0" fmla="*/ 96 w 1360"/>
              <a:gd name="T1" fmla="*/ 404 h 1266"/>
              <a:gd name="T2" fmla="*/ 96 w 1360"/>
              <a:gd name="T3" fmla="*/ 527 h 1266"/>
              <a:gd name="T4" fmla="*/ 105 w 1360"/>
              <a:gd name="T5" fmla="*/ 537 h 1266"/>
              <a:gd name="T6" fmla="*/ 123 w 1360"/>
              <a:gd name="T7" fmla="*/ 616 h 1266"/>
              <a:gd name="T8" fmla="*/ 119 w 1360"/>
              <a:gd name="T9" fmla="*/ 629 h 1266"/>
              <a:gd name="T10" fmla="*/ 147 w 1360"/>
              <a:gd name="T11" fmla="*/ 940 h 1266"/>
              <a:gd name="T12" fmla="*/ 169 w 1360"/>
              <a:gd name="T13" fmla="*/ 1194 h 1266"/>
              <a:gd name="T14" fmla="*/ 175 w 1360"/>
              <a:gd name="T15" fmla="*/ 1266 h 1266"/>
              <a:gd name="T16" fmla="*/ 0 w 1360"/>
              <a:gd name="T17" fmla="*/ 1266 h 1266"/>
              <a:gd name="T18" fmla="*/ 6 w 1360"/>
              <a:gd name="T19" fmla="*/ 1197 h 1266"/>
              <a:gd name="T20" fmla="*/ 38 w 1360"/>
              <a:gd name="T21" fmla="*/ 811 h 1266"/>
              <a:gd name="T22" fmla="*/ 54 w 1360"/>
              <a:gd name="T23" fmla="*/ 629 h 1266"/>
              <a:gd name="T24" fmla="*/ 50 w 1360"/>
              <a:gd name="T25" fmla="*/ 613 h 1266"/>
              <a:gd name="T26" fmla="*/ 71 w 1360"/>
              <a:gd name="T27" fmla="*/ 537 h 1266"/>
              <a:gd name="T28" fmla="*/ 79 w 1360"/>
              <a:gd name="T29" fmla="*/ 525 h 1266"/>
              <a:gd name="T30" fmla="*/ 79 w 1360"/>
              <a:gd name="T31" fmla="*/ 407 h 1266"/>
              <a:gd name="T32" fmla="*/ 70 w 1360"/>
              <a:gd name="T33" fmla="*/ 392 h 1266"/>
              <a:gd name="T34" fmla="*/ 31 w 1360"/>
              <a:gd name="T35" fmla="*/ 374 h 1266"/>
              <a:gd name="T36" fmla="*/ 44 w 1360"/>
              <a:gd name="T37" fmla="*/ 366 h 1266"/>
              <a:gd name="T38" fmla="*/ 624 w 1360"/>
              <a:gd name="T39" fmla="*/ 44 h 1266"/>
              <a:gd name="T40" fmla="*/ 692 w 1360"/>
              <a:gd name="T41" fmla="*/ 5 h 1266"/>
              <a:gd name="T42" fmla="*/ 718 w 1360"/>
              <a:gd name="T43" fmla="*/ 5 h 1266"/>
              <a:gd name="T44" fmla="*/ 1255 w 1360"/>
              <a:gd name="T45" fmla="*/ 275 h 1266"/>
              <a:gd name="T46" fmla="*/ 1360 w 1360"/>
              <a:gd name="T47" fmla="*/ 328 h 1266"/>
              <a:gd name="T48" fmla="*/ 1302 w 1360"/>
              <a:gd name="T49" fmla="*/ 360 h 1266"/>
              <a:gd name="T50" fmla="*/ 723 w 1360"/>
              <a:gd name="T51" fmla="*/ 666 h 1266"/>
              <a:gd name="T52" fmla="*/ 688 w 1360"/>
              <a:gd name="T53" fmla="*/ 668 h 1266"/>
              <a:gd name="T54" fmla="*/ 112 w 1360"/>
              <a:gd name="T55" fmla="*/ 411 h 1266"/>
              <a:gd name="T56" fmla="*/ 96 w 1360"/>
              <a:gd name="T57" fmla="*/ 40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0" h="1266">
                <a:moveTo>
                  <a:pt x="96" y="404"/>
                </a:moveTo>
                <a:cubicBezTo>
                  <a:pt x="96" y="447"/>
                  <a:pt x="96" y="487"/>
                  <a:pt x="96" y="527"/>
                </a:cubicBezTo>
                <a:cubicBezTo>
                  <a:pt x="96" y="531"/>
                  <a:pt x="101" y="535"/>
                  <a:pt x="105" y="537"/>
                </a:cubicBezTo>
                <a:cubicBezTo>
                  <a:pt x="136" y="555"/>
                  <a:pt x="144" y="585"/>
                  <a:pt x="123" y="616"/>
                </a:cubicBezTo>
                <a:cubicBezTo>
                  <a:pt x="121" y="620"/>
                  <a:pt x="119" y="625"/>
                  <a:pt x="119" y="629"/>
                </a:cubicBezTo>
                <a:cubicBezTo>
                  <a:pt x="128" y="733"/>
                  <a:pt x="138" y="836"/>
                  <a:pt x="147" y="940"/>
                </a:cubicBezTo>
                <a:cubicBezTo>
                  <a:pt x="154" y="1024"/>
                  <a:pt x="162" y="1109"/>
                  <a:pt x="169" y="1194"/>
                </a:cubicBezTo>
                <a:cubicBezTo>
                  <a:pt x="171" y="1217"/>
                  <a:pt x="173" y="1239"/>
                  <a:pt x="175" y="1266"/>
                </a:cubicBezTo>
                <a:cubicBezTo>
                  <a:pt x="117" y="1266"/>
                  <a:pt x="60" y="1266"/>
                  <a:pt x="0" y="1266"/>
                </a:cubicBezTo>
                <a:cubicBezTo>
                  <a:pt x="2" y="1244"/>
                  <a:pt x="4" y="1220"/>
                  <a:pt x="6" y="1197"/>
                </a:cubicBezTo>
                <a:cubicBezTo>
                  <a:pt x="16" y="1068"/>
                  <a:pt x="27" y="940"/>
                  <a:pt x="38" y="811"/>
                </a:cubicBezTo>
                <a:cubicBezTo>
                  <a:pt x="43" y="750"/>
                  <a:pt x="49" y="690"/>
                  <a:pt x="54" y="629"/>
                </a:cubicBezTo>
                <a:cubicBezTo>
                  <a:pt x="54" y="624"/>
                  <a:pt x="52" y="617"/>
                  <a:pt x="50" y="613"/>
                </a:cubicBezTo>
                <a:cubicBezTo>
                  <a:pt x="32" y="583"/>
                  <a:pt x="40" y="553"/>
                  <a:pt x="71" y="537"/>
                </a:cubicBezTo>
                <a:cubicBezTo>
                  <a:pt x="75" y="535"/>
                  <a:pt x="79" y="529"/>
                  <a:pt x="79" y="525"/>
                </a:cubicBezTo>
                <a:cubicBezTo>
                  <a:pt x="79" y="486"/>
                  <a:pt x="80" y="446"/>
                  <a:pt x="79" y="407"/>
                </a:cubicBezTo>
                <a:cubicBezTo>
                  <a:pt x="79" y="402"/>
                  <a:pt x="74" y="395"/>
                  <a:pt x="70" y="392"/>
                </a:cubicBezTo>
                <a:cubicBezTo>
                  <a:pt x="58" y="386"/>
                  <a:pt x="45" y="381"/>
                  <a:pt x="31" y="374"/>
                </a:cubicBezTo>
                <a:cubicBezTo>
                  <a:pt x="36" y="371"/>
                  <a:pt x="40" y="368"/>
                  <a:pt x="44" y="366"/>
                </a:cubicBezTo>
                <a:cubicBezTo>
                  <a:pt x="237" y="259"/>
                  <a:pt x="431" y="151"/>
                  <a:pt x="624" y="44"/>
                </a:cubicBezTo>
                <a:cubicBezTo>
                  <a:pt x="647" y="31"/>
                  <a:pt x="670" y="19"/>
                  <a:pt x="692" y="5"/>
                </a:cubicBezTo>
                <a:cubicBezTo>
                  <a:pt x="702" y="0"/>
                  <a:pt x="709" y="1"/>
                  <a:pt x="718" y="5"/>
                </a:cubicBezTo>
                <a:cubicBezTo>
                  <a:pt x="897" y="96"/>
                  <a:pt x="1076" y="185"/>
                  <a:pt x="1255" y="275"/>
                </a:cubicBezTo>
                <a:cubicBezTo>
                  <a:pt x="1289" y="293"/>
                  <a:pt x="1324" y="310"/>
                  <a:pt x="1360" y="328"/>
                </a:cubicBezTo>
                <a:cubicBezTo>
                  <a:pt x="1339" y="340"/>
                  <a:pt x="1320" y="350"/>
                  <a:pt x="1302" y="360"/>
                </a:cubicBezTo>
                <a:cubicBezTo>
                  <a:pt x="1109" y="462"/>
                  <a:pt x="916" y="564"/>
                  <a:pt x="723" y="666"/>
                </a:cubicBezTo>
                <a:cubicBezTo>
                  <a:pt x="711" y="672"/>
                  <a:pt x="701" y="674"/>
                  <a:pt x="688" y="668"/>
                </a:cubicBezTo>
                <a:cubicBezTo>
                  <a:pt x="496" y="582"/>
                  <a:pt x="304" y="496"/>
                  <a:pt x="112" y="411"/>
                </a:cubicBezTo>
                <a:cubicBezTo>
                  <a:pt x="108" y="409"/>
                  <a:pt x="103" y="407"/>
                  <a:pt x="96" y="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F49BC3EB-149C-4968-8C35-B1A8B8FC5460}"/>
              </a:ext>
            </a:extLst>
          </p:cNvPr>
          <p:cNvSpPr>
            <a:spLocks/>
          </p:cNvSpPr>
          <p:nvPr/>
        </p:nvSpPr>
        <p:spPr bwMode="auto">
          <a:xfrm>
            <a:off x="3847297" y="3298692"/>
            <a:ext cx="1148089" cy="543620"/>
          </a:xfrm>
          <a:custGeom>
            <a:avLst/>
            <a:gdLst>
              <a:gd name="T0" fmla="*/ 0 w 845"/>
              <a:gd name="T1" fmla="*/ 147 h 400"/>
              <a:gd name="T2" fmla="*/ 78 w 845"/>
              <a:gd name="T3" fmla="*/ 32 h 400"/>
              <a:gd name="T4" fmla="*/ 96 w 845"/>
              <a:gd name="T5" fmla="*/ 28 h 400"/>
              <a:gd name="T6" fmla="*/ 262 w 845"/>
              <a:gd name="T7" fmla="*/ 101 h 400"/>
              <a:gd name="T8" fmla="*/ 417 w 845"/>
              <a:gd name="T9" fmla="*/ 170 h 400"/>
              <a:gd name="T10" fmla="*/ 434 w 845"/>
              <a:gd name="T11" fmla="*/ 167 h 400"/>
              <a:gd name="T12" fmla="*/ 724 w 845"/>
              <a:gd name="T13" fmla="*/ 13 h 400"/>
              <a:gd name="T14" fmla="*/ 749 w 845"/>
              <a:gd name="T15" fmla="*/ 0 h 400"/>
              <a:gd name="T16" fmla="*/ 845 w 845"/>
              <a:gd name="T17" fmla="*/ 143 h 400"/>
              <a:gd name="T18" fmla="*/ 743 w 845"/>
              <a:gd name="T19" fmla="*/ 207 h 400"/>
              <a:gd name="T20" fmla="*/ 448 w 845"/>
              <a:gd name="T21" fmla="*/ 393 h 400"/>
              <a:gd name="T22" fmla="*/ 421 w 845"/>
              <a:gd name="T23" fmla="*/ 394 h 400"/>
              <a:gd name="T24" fmla="*/ 8 w 845"/>
              <a:gd name="T25" fmla="*/ 153 h 400"/>
              <a:gd name="T26" fmla="*/ 0 w 845"/>
              <a:gd name="T27" fmla="*/ 14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5" h="400">
                <a:moveTo>
                  <a:pt x="0" y="147"/>
                </a:moveTo>
                <a:cubicBezTo>
                  <a:pt x="27" y="108"/>
                  <a:pt x="53" y="70"/>
                  <a:pt x="78" y="32"/>
                </a:cubicBezTo>
                <a:cubicBezTo>
                  <a:pt x="84" y="24"/>
                  <a:pt x="89" y="25"/>
                  <a:pt x="96" y="28"/>
                </a:cubicBezTo>
                <a:cubicBezTo>
                  <a:pt x="151" y="53"/>
                  <a:pt x="206" y="77"/>
                  <a:pt x="262" y="101"/>
                </a:cubicBezTo>
                <a:cubicBezTo>
                  <a:pt x="313" y="124"/>
                  <a:pt x="365" y="147"/>
                  <a:pt x="417" y="170"/>
                </a:cubicBezTo>
                <a:cubicBezTo>
                  <a:pt x="421" y="172"/>
                  <a:pt x="429" y="170"/>
                  <a:pt x="434" y="167"/>
                </a:cubicBezTo>
                <a:cubicBezTo>
                  <a:pt x="531" y="116"/>
                  <a:pt x="627" y="65"/>
                  <a:pt x="724" y="13"/>
                </a:cubicBezTo>
                <a:cubicBezTo>
                  <a:pt x="732" y="9"/>
                  <a:pt x="740" y="5"/>
                  <a:pt x="749" y="0"/>
                </a:cubicBezTo>
                <a:cubicBezTo>
                  <a:pt x="781" y="48"/>
                  <a:pt x="813" y="95"/>
                  <a:pt x="845" y="143"/>
                </a:cubicBezTo>
                <a:cubicBezTo>
                  <a:pt x="811" y="165"/>
                  <a:pt x="777" y="186"/>
                  <a:pt x="743" y="207"/>
                </a:cubicBezTo>
                <a:cubicBezTo>
                  <a:pt x="645" y="269"/>
                  <a:pt x="546" y="331"/>
                  <a:pt x="448" y="393"/>
                </a:cubicBezTo>
                <a:cubicBezTo>
                  <a:pt x="438" y="399"/>
                  <a:pt x="431" y="400"/>
                  <a:pt x="421" y="394"/>
                </a:cubicBezTo>
                <a:cubicBezTo>
                  <a:pt x="284" y="313"/>
                  <a:pt x="146" y="233"/>
                  <a:pt x="8" y="153"/>
                </a:cubicBezTo>
                <a:cubicBezTo>
                  <a:pt x="6" y="151"/>
                  <a:pt x="3" y="149"/>
                  <a:pt x="0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98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464" y="135571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: 剪去单角 27">
            <a:extLst>
              <a:ext uri="{FF2B5EF4-FFF2-40B4-BE49-F238E27FC236}">
                <a16:creationId xmlns:a16="http://schemas.microsoft.com/office/drawing/2014/main" id="{D9F07791-7085-44F1-98F7-D724255FE466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C7089A-A433-4C69-9B6A-2B72F8159D09}"/>
              </a:ext>
            </a:extLst>
          </p:cNvPr>
          <p:cNvSpPr/>
          <p:nvPr/>
        </p:nvSpPr>
        <p:spPr>
          <a:xfrm>
            <a:off x="2363821" y="126459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0CDB3C3D-D412-4197-8780-4E2F99BAE229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026" name="Picture 2" descr="360摄像机云台变焦版」：不止于安防，视频/通话/看家/逗娃样样精通_智能">
            <a:extLst>
              <a:ext uri="{FF2B5EF4-FFF2-40B4-BE49-F238E27FC236}">
                <a16:creationId xmlns:a16="http://schemas.microsoft.com/office/drawing/2014/main" id="{27FB6377-21B3-452C-89E7-7DC2CFEF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8" r="10852"/>
          <a:stretch/>
        </p:blipFill>
        <p:spPr bwMode="auto">
          <a:xfrm>
            <a:off x="480352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8A48B4-3EC8-4D6B-AB7C-68F494BC7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572739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EE7B70-4810-4939-984C-09F03A59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8665126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45EC74-94DA-49BD-A9F4-9794E4D3C51A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27" name="矩形: 剪去对角 26">
              <a:extLst>
                <a:ext uri="{FF2B5EF4-FFF2-40B4-BE49-F238E27FC236}">
                  <a16:creationId xmlns:a16="http://schemas.microsoft.com/office/drawing/2014/main" id="{9165874C-7045-4486-A01D-24E3A3BD9860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6A34FE-A13E-467A-BEB2-80574483F60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705B8D0-DB4B-4356-B759-5513503F61C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1B42FD-F742-45E4-82BA-6377BDB1C4B1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6E65E-3FC1-4C8F-90A1-D9871A1F6D76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C784832-E87E-47F1-A39E-17C9B08705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54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095" y="2253853"/>
            <a:ext cx="2401810" cy="2992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市场需求量大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技术简单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价格低廉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E00808-D9F2-4F9E-A6DD-8BE921F4C60C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7B759E00-FB70-4583-8BE0-8CBB9119B0F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CB2B8D6-51A8-4A35-8E88-6669A1E11FE8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FD5396-1F9E-41BC-A2BE-28A9696652BF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D990DCB-4B12-4577-B989-FC7228346C88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FB7DB49-3DA7-4238-A696-CFE82383B30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B344161-BC29-4830-A6F7-EC0AF78DC84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32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系统框图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52DCBC-6645-42B6-8CDF-BB3B8892A672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0" y="1731893"/>
            <a:ext cx="8717863" cy="3995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F3CA90-7AA0-4082-948A-45CDED8DBE91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6" name="矩形: 剪去对角 15">
              <a:extLst>
                <a:ext uri="{FF2B5EF4-FFF2-40B4-BE49-F238E27FC236}">
                  <a16:creationId xmlns:a16="http://schemas.microsoft.com/office/drawing/2014/main" id="{B036015C-534F-46E6-B5DB-4039CAED938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4B2DDA-E9E7-49DF-A026-7F2CCE8BDED6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BD1D3A8-A82F-44D6-B572-80FCC1572081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72CFC87-CB48-4963-A5D0-A7E8B43D3E2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BED73CE-4C68-434B-8D85-A590F4DB4CE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5E9D695-135A-4940-9EA9-27E574413C5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00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物理结构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4AE670-552A-4803-9AC9-4D6EF1A30FCD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BD9ABC04-28AD-4A97-A306-DF8FC6061F2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49C4D-722C-418E-9E64-A207FA8EA53F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F3E39F-1A19-4764-AB49-00BA1184B88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EC72E8-D528-4028-BD8A-6435EEE9BFB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31AF3B-16B5-4268-8F4C-9876309AC98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3F37B6B-D585-408D-8A6B-F61F09974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42F2795-9E5D-4542-9CB3-362E2D397EE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41" y="1799202"/>
            <a:ext cx="5835918" cy="41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Demo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D9CE7-406A-4EC3-AFB4-051C6E885B5E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8E13A79F-FFF0-4DC5-99D3-5F78A16C314E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0D8ADF-7A2F-4C6E-87E8-90FD44EF6D7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99DAA3F-13F5-4237-B8A6-2B36A085D8EC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F53983F-C4CE-4AAF-9055-F4EA8B8F244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5754D1-09AF-4448-8551-01A6F343747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21FE72-1AC7-4DB5-9BF7-40BE50DF8B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E363BFD-AEFB-4778-8B37-6BC31C46A045}"/>
              </a:ext>
            </a:extLst>
          </p:cNvPr>
          <p:cNvSpPr/>
          <p:nvPr/>
        </p:nvSpPr>
        <p:spPr>
          <a:xfrm>
            <a:off x="3745793" y="3429000"/>
            <a:ext cx="472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https://www.bilibili.com/video/BV18Z4y1T7wo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3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DA658A47-2F10-43F7-9FD1-9EC9C5B6E39D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技术创新点</a:t>
            </a:r>
            <a:endParaRPr lang="en-US" altLang="zh-CN" sz="3200" dirty="0">
              <a:latin typeface="Arvo" panose="02000000000000000000" pitchFamily="2" charset="0"/>
            </a:endParaRPr>
          </a:p>
        </p:txBody>
      </p:sp>
      <p:sp>
        <p:nvSpPr>
          <p:cNvPr id="22" name="Oval 106">
            <a:extLst>
              <a:ext uri="{FF2B5EF4-FFF2-40B4-BE49-F238E27FC236}">
                <a16:creationId xmlns:a16="http://schemas.microsoft.com/office/drawing/2014/main" id="{7AB7EE99-7640-45E4-929B-85DEAC9019E9}"/>
              </a:ext>
            </a:extLst>
          </p:cNvPr>
          <p:cNvSpPr/>
          <p:nvPr/>
        </p:nvSpPr>
        <p:spPr>
          <a:xfrm>
            <a:off x="3467301" y="1540271"/>
            <a:ext cx="4779102" cy="470527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108">
            <a:extLst>
              <a:ext uri="{FF2B5EF4-FFF2-40B4-BE49-F238E27FC236}">
                <a16:creationId xmlns:a16="http://schemas.microsoft.com/office/drawing/2014/main" id="{CE7F3F15-3215-4FFC-BE84-B0BC9BE4E651}"/>
              </a:ext>
            </a:extLst>
          </p:cNvPr>
          <p:cNvSpPr/>
          <p:nvPr/>
        </p:nvSpPr>
        <p:spPr>
          <a:xfrm>
            <a:off x="3333589" y="1215957"/>
            <a:ext cx="1937745" cy="1907811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113">
            <a:extLst>
              <a:ext uri="{FF2B5EF4-FFF2-40B4-BE49-F238E27FC236}">
                <a16:creationId xmlns:a16="http://schemas.microsoft.com/office/drawing/2014/main" id="{D5F8F0B5-FC58-4560-8CC9-DA48C2F8E939}"/>
              </a:ext>
            </a:extLst>
          </p:cNvPr>
          <p:cNvSpPr/>
          <p:nvPr/>
        </p:nvSpPr>
        <p:spPr>
          <a:xfrm>
            <a:off x="5005367" y="1591829"/>
            <a:ext cx="265968" cy="2618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114">
            <a:extLst>
              <a:ext uri="{FF2B5EF4-FFF2-40B4-BE49-F238E27FC236}">
                <a16:creationId xmlns:a16="http://schemas.microsoft.com/office/drawing/2014/main" id="{FD0771FD-AB0A-48E2-A13B-58F1AC336214}"/>
              </a:ext>
            </a:extLst>
          </p:cNvPr>
          <p:cNvSpPr/>
          <p:nvPr/>
        </p:nvSpPr>
        <p:spPr>
          <a:xfrm>
            <a:off x="3448323" y="2684629"/>
            <a:ext cx="401803" cy="395596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115">
            <a:extLst>
              <a:ext uri="{FF2B5EF4-FFF2-40B4-BE49-F238E27FC236}">
                <a16:creationId xmlns:a16="http://schemas.microsoft.com/office/drawing/2014/main" id="{E1D174D9-2253-433C-9DF2-660F2AA6032F}"/>
              </a:ext>
            </a:extLst>
          </p:cNvPr>
          <p:cNvSpPr/>
          <p:nvPr/>
        </p:nvSpPr>
        <p:spPr>
          <a:xfrm>
            <a:off x="7927545" y="3737170"/>
            <a:ext cx="453367" cy="446363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116">
            <a:extLst>
              <a:ext uri="{FF2B5EF4-FFF2-40B4-BE49-F238E27FC236}">
                <a16:creationId xmlns:a16="http://schemas.microsoft.com/office/drawing/2014/main" id="{72FA0B46-BD3B-4208-8573-8763F177E2B0}"/>
              </a:ext>
            </a:extLst>
          </p:cNvPr>
          <p:cNvSpPr/>
          <p:nvPr/>
        </p:nvSpPr>
        <p:spPr>
          <a:xfrm>
            <a:off x="5906191" y="6119659"/>
            <a:ext cx="219492" cy="2161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117">
            <a:extLst>
              <a:ext uri="{FF2B5EF4-FFF2-40B4-BE49-F238E27FC236}">
                <a16:creationId xmlns:a16="http://schemas.microsoft.com/office/drawing/2014/main" id="{624DA896-A968-443C-A211-9732D33BDD2F}"/>
              </a:ext>
            </a:extLst>
          </p:cNvPr>
          <p:cNvSpPr/>
          <p:nvPr/>
        </p:nvSpPr>
        <p:spPr>
          <a:xfrm>
            <a:off x="3514549" y="2752751"/>
            <a:ext cx="265968" cy="2618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118">
            <a:extLst>
              <a:ext uri="{FF2B5EF4-FFF2-40B4-BE49-F238E27FC236}">
                <a16:creationId xmlns:a16="http://schemas.microsoft.com/office/drawing/2014/main" id="{B46A5A6F-E1F7-48AC-BA5B-4C7DE525A426}"/>
              </a:ext>
            </a:extLst>
          </p:cNvPr>
          <p:cNvSpPr/>
          <p:nvPr/>
        </p:nvSpPr>
        <p:spPr>
          <a:xfrm>
            <a:off x="8033157" y="3643321"/>
            <a:ext cx="219492" cy="216101"/>
          </a:xfrm>
          <a:prstGeom prst="ellipse">
            <a:avLst/>
          </a:prstGeom>
          <a:blipFill>
            <a:blip r:embed="rId3"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38CE4-C3C6-4859-AC71-3A849FF948B6}"/>
              </a:ext>
            </a:extLst>
          </p:cNvPr>
          <p:cNvGrpSpPr/>
          <p:nvPr/>
        </p:nvGrpSpPr>
        <p:grpSpPr>
          <a:xfrm>
            <a:off x="4211518" y="2185267"/>
            <a:ext cx="3252498" cy="3192791"/>
            <a:chOff x="4196850" y="2304119"/>
            <a:chExt cx="3096595" cy="3048759"/>
          </a:xfrm>
        </p:grpSpPr>
        <p:sp>
          <p:nvSpPr>
            <p:cNvPr id="80" name="Oval 149">
              <a:extLst>
                <a:ext uri="{FF2B5EF4-FFF2-40B4-BE49-F238E27FC236}">
                  <a16:creationId xmlns:a16="http://schemas.microsoft.com/office/drawing/2014/main" id="{59F3A205-14FB-494F-9F14-1ADF2B93EF9F}"/>
                </a:ext>
              </a:extLst>
            </p:cNvPr>
            <p:cNvSpPr/>
            <p:nvPr/>
          </p:nvSpPr>
          <p:spPr>
            <a:xfrm>
              <a:off x="4196850" y="2304119"/>
              <a:ext cx="3096595" cy="3048759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153">
              <a:extLst>
                <a:ext uri="{FF2B5EF4-FFF2-40B4-BE49-F238E27FC236}">
                  <a16:creationId xmlns:a16="http://schemas.microsoft.com/office/drawing/2014/main" id="{82C16BC2-FBEA-4429-9B3C-06CAFBD6C9C1}"/>
                </a:ext>
              </a:extLst>
            </p:cNvPr>
            <p:cNvGrpSpPr/>
            <p:nvPr/>
          </p:nvGrpSpPr>
          <p:grpSpPr>
            <a:xfrm>
              <a:off x="5162200" y="2585959"/>
              <a:ext cx="1134937" cy="1117405"/>
              <a:chOff x="1631950" y="-66675"/>
              <a:chExt cx="1120775" cy="1120775"/>
            </a:xfrm>
            <a:blipFill dpi="0" rotWithShape="1">
              <a:blip r:embed="rId3"/>
              <a:srcRect/>
              <a:tile tx="0" ty="0" sx="100000" sy="100000" flip="none" algn="ctr"/>
            </a:blipFill>
          </p:grpSpPr>
          <p:sp>
            <p:nvSpPr>
              <p:cNvPr id="83" name="Oval 37">
                <a:extLst>
                  <a:ext uri="{FF2B5EF4-FFF2-40B4-BE49-F238E27FC236}">
                    <a16:creationId xmlns:a16="http://schemas.microsoft.com/office/drawing/2014/main" id="{54345FBD-A35D-4D6A-893E-022D179E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51E2F8A6-59F0-4827-993E-9D51EE52B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6DDBA001-3C19-434E-AF90-35F84C732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5398CDC-BB6F-4BC2-99D4-250FDCCD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41">
                <a:extLst>
                  <a:ext uri="{FF2B5EF4-FFF2-40B4-BE49-F238E27FC236}">
                    <a16:creationId xmlns:a16="http://schemas.microsoft.com/office/drawing/2014/main" id="{18C7DF19-C794-48AB-B15B-08F4AC3AD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2">
                <a:extLst>
                  <a:ext uri="{FF2B5EF4-FFF2-40B4-BE49-F238E27FC236}">
                    <a16:creationId xmlns:a16="http://schemas.microsoft.com/office/drawing/2014/main" id="{0BF3882C-F81C-4BA7-8DF4-779A0CDE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43">
                <a:extLst>
                  <a:ext uri="{FF2B5EF4-FFF2-40B4-BE49-F238E27FC236}">
                    <a16:creationId xmlns:a16="http://schemas.microsoft.com/office/drawing/2014/main" id="{98733271-AFC8-4AF0-8DAE-540AEA428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44">
                <a:extLst>
                  <a:ext uri="{FF2B5EF4-FFF2-40B4-BE49-F238E27FC236}">
                    <a16:creationId xmlns:a16="http://schemas.microsoft.com/office/drawing/2014/main" id="{50F6EA9B-330A-42B7-A9A2-B1B227EB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5">
                <a:extLst>
                  <a:ext uri="{FF2B5EF4-FFF2-40B4-BE49-F238E27FC236}">
                    <a16:creationId xmlns:a16="http://schemas.microsoft.com/office/drawing/2014/main" id="{AAFB94D8-4BCB-49F8-AD65-A172C2DCC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2" name="TextBox 179">
              <a:extLst>
                <a:ext uri="{FF2B5EF4-FFF2-40B4-BE49-F238E27FC236}">
                  <a16:creationId xmlns:a16="http://schemas.microsoft.com/office/drawing/2014/main" id="{95C1BF8C-199F-4856-81BA-43FF10289A1A}"/>
                </a:ext>
              </a:extLst>
            </p:cNvPr>
            <p:cNvSpPr txBox="1"/>
            <p:nvPr/>
          </p:nvSpPr>
          <p:spPr>
            <a:xfrm>
              <a:off x="4508741" y="4112154"/>
              <a:ext cx="2515070" cy="55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基于无剑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100SoC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的</a:t>
              </a:r>
              <a:endParaRPr lang="en-US" altLang="zh-CN" sz="1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安防云台</a:t>
              </a:r>
            </a:p>
          </p:txBody>
        </p:sp>
        <p:sp>
          <p:nvSpPr>
            <p:cNvPr id="93" name="Rectangle 180">
              <a:extLst>
                <a:ext uri="{FF2B5EF4-FFF2-40B4-BE49-F238E27FC236}">
                  <a16:creationId xmlns:a16="http://schemas.microsoft.com/office/drawing/2014/main" id="{1AFE40AD-7553-4886-84F1-36C3B0B507B2}"/>
                </a:ext>
              </a:extLst>
            </p:cNvPr>
            <p:cNvSpPr/>
            <p:nvPr/>
          </p:nvSpPr>
          <p:spPr>
            <a:xfrm>
              <a:off x="5348722" y="3784422"/>
              <a:ext cx="835118" cy="3526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vo" panose="02000000000000000000" pitchFamily="2" charset="0"/>
                </a:rPr>
                <a:t>济小台</a:t>
              </a:r>
              <a:endParaRPr lang="id-ID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E611BB-9EF5-4FB0-A072-844DB4153B80}"/>
              </a:ext>
            </a:extLst>
          </p:cNvPr>
          <p:cNvGrpSpPr/>
          <p:nvPr/>
        </p:nvGrpSpPr>
        <p:grpSpPr>
          <a:xfrm>
            <a:off x="6240385" y="4256115"/>
            <a:ext cx="2279094" cy="2243886"/>
            <a:chOff x="6240385" y="4256115"/>
            <a:chExt cx="2279094" cy="2243886"/>
          </a:xfrm>
        </p:grpSpPr>
        <p:sp>
          <p:nvSpPr>
            <p:cNvPr id="27" name="Oval 109">
              <a:extLst>
                <a:ext uri="{FF2B5EF4-FFF2-40B4-BE49-F238E27FC236}">
                  <a16:creationId xmlns:a16="http://schemas.microsoft.com/office/drawing/2014/main" id="{A6FAC751-2F2D-4B7D-B23A-4C435B2B7634}"/>
                </a:ext>
              </a:extLst>
            </p:cNvPr>
            <p:cNvSpPr/>
            <p:nvPr/>
          </p:nvSpPr>
          <p:spPr>
            <a:xfrm>
              <a:off x="6240385" y="4256115"/>
              <a:ext cx="2279094" cy="2243886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42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TextBox 150">
              <a:extLst>
                <a:ext uri="{FF2B5EF4-FFF2-40B4-BE49-F238E27FC236}">
                  <a16:creationId xmlns:a16="http://schemas.microsoft.com/office/drawing/2014/main" id="{92BD00A9-7D01-465B-B448-63C703589C6F}"/>
                </a:ext>
              </a:extLst>
            </p:cNvPr>
            <p:cNvSpPr txBox="1"/>
            <p:nvPr/>
          </p:nvSpPr>
          <p:spPr>
            <a:xfrm>
              <a:off x="7025904" y="57513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步进电机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A34B6E9-7A98-42CA-AA1C-219E4DE0D85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029525" y="4949985"/>
              <a:ext cx="742689" cy="726143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blipFill>
              <a:blip r:embed="rId3"/>
              <a:tile tx="0" ty="0" sx="100000" sy="100000" flip="none" algn="bl"/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BEE513-814B-47DE-9C3F-5F2AB90EEB67}"/>
              </a:ext>
            </a:extLst>
          </p:cNvPr>
          <p:cNvGrpSpPr/>
          <p:nvPr/>
        </p:nvGrpSpPr>
        <p:grpSpPr>
          <a:xfrm>
            <a:off x="2820565" y="3601184"/>
            <a:ext cx="1944887" cy="1914842"/>
            <a:chOff x="2820565" y="3601184"/>
            <a:chExt cx="1944887" cy="1914842"/>
          </a:xfrm>
        </p:grpSpPr>
        <p:sp>
          <p:nvSpPr>
            <p:cNvPr id="28" name="Oval 110">
              <a:extLst>
                <a:ext uri="{FF2B5EF4-FFF2-40B4-BE49-F238E27FC236}">
                  <a16:creationId xmlns:a16="http://schemas.microsoft.com/office/drawing/2014/main" id="{EFF16C6A-7A3B-48CE-BE04-7FE01D53B534}"/>
                </a:ext>
              </a:extLst>
            </p:cNvPr>
            <p:cNvSpPr/>
            <p:nvPr/>
          </p:nvSpPr>
          <p:spPr>
            <a:xfrm>
              <a:off x="2820565" y="3601184"/>
              <a:ext cx="1944887" cy="1914842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TextBox 147">
              <a:extLst>
                <a:ext uri="{FF2B5EF4-FFF2-40B4-BE49-F238E27FC236}">
                  <a16:creationId xmlns:a16="http://schemas.microsoft.com/office/drawing/2014/main" id="{F2C8279E-23B2-4DCF-ADFD-A48FD7E4635B}"/>
                </a:ext>
              </a:extLst>
            </p:cNvPr>
            <p:cNvSpPr txBox="1"/>
            <p:nvPr/>
          </p:nvSpPr>
          <p:spPr>
            <a:xfrm>
              <a:off x="3324774" y="4856455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无剑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100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</a:endParaRPr>
            </a:p>
          </p:txBody>
        </p:sp>
        <p:grpSp>
          <p:nvGrpSpPr>
            <p:cNvPr id="95" name="Group 145">
              <a:extLst>
                <a:ext uri="{FF2B5EF4-FFF2-40B4-BE49-F238E27FC236}">
                  <a16:creationId xmlns:a16="http://schemas.microsoft.com/office/drawing/2014/main" id="{ED9D0FAC-BEDD-49B4-82C9-CCD6FC96BF15}"/>
                </a:ext>
              </a:extLst>
            </p:cNvPr>
            <p:cNvGrpSpPr/>
            <p:nvPr/>
          </p:nvGrpSpPr>
          <p:grpSpPr>
            <a:xfrm>
              <a:off x="3418691" y="4256115"/>
              <a:ext cx="766686" cy="465856"/>
              <a:chOff x="6351" y="0"/>
              <a:chExt cx="490538" cy="311150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96" name="Freeform 144">
                <a:extLst>
                  <a:ext uri="{FF2B5EF4-FFF2-40B4-BE49-F238E27FC236}">
                    <a16:creationId xmlns:a16="http://schemas.microsoft.com/office/drawing/2014/main" id="{E1A73A5E-5065-412D-97E7-BBDAEE986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1" y="0"/>
                <a:ext cx="490538" cy="311150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45">
                <a:extLst>
                  <a:ext uri="{FF2B5EF4-FFF2-40B4-BE49-F238E27FC236}">
                    <a16:creationId xmlns:a16="http://schemas.microsoft.com/office/drawing/2014/main" id="{64411220-6162-4786-A905-FFD3D1EC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1" y="93663"/>
                <a:ext cx="68263" cy="69850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146">
                <a:extLst>
                  <a:ext uri="{FF2B5EF4-FFF2-40B4-BE49-F238E27FC236}">
                    <a16:creationId xmlns:a16="http://schemas.microsoft.com/office/drawing/2014/main" id="{DFE10C0E-2BC9-41B2-9AA9-921F16039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463" y="46038"/>
                <a:ext cx="214313" cy="219075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23D54B-4F7F-4B99-914D-C0D00625832B}"/>
              </a:ext>
            </a:extLst>
          </p:cNvPr>
          <p:cNvGrpSpPr/>
          <p:nvPr/>
        </p:nvGrpSpPr>
        <p:grpSpPr>
          <a:xfrm>
            <a:off x="6949064" y="1830546"/>
            <a:ext cx="1531063" cy="1507411"/>
            <a:chOff x="6949064" y="1830546"/>
            <a:chExt cx="1531063" cy="1507411"/>
          </a:xfrm>
        </p:grpSpPr>
        <p:sp>
          <p:nvSpPr>
            <p:cNvPr id="29" name="Oval 111">
              <a:extLst>
                <a:ext uri="{FF2B5EF4-FFF2-40B4-BE49-F238E27FC236}">
                  <a16:creationId xmlns:a16="http://schemas.microsoft.com/office/drawing/2014/main" id="{37337891-9A5F-4BD6-BF14-BA55240A6831}"/>
                </a:ext>
              </a:extLst>
            </p:cNvPr>
            <p:cNvSpPr/>
            <p:nvPr/>
          </p:nvSpPr>
          <p:spPr>
            <a:xfrm>
              <a:off x="6949064" y="1830546"/>
              <a:ext cx="1531063" cy="150741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TextBox 133">
              <a:extLst>
                <a:ext uri="{FF2B5EF4-FFF2-40B4-BE49-F238E27FC236}">
                  <a16:creationId xmlns:a16="http://schemas.microsoft.com/office/drawing/2014/main" id="{E1F318CA-5B8E-4201-897E-288A034DF5A5}"/>
                </a:ext>
              </a:extLst>
            </p:cNvPr>
            <p:cNvSpPr txBox="1"/>
            <p:nvPr/>
          </p:nvSpPr>
          <p:spPr>
            <a:xfrm>
              <a:off x="7429257" y="28334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极小化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Freeform 83">
              <a:extLst>
                <a:ext uri="{FF2B5EF4-FFF2-40B4-BE49-F238E27FC236}">
                  <a16:creationId xmlns:a16="http://schemas.microsoft.com/office/drawing/2014/main" id="{2F55970F-0E82-49B2-980F-ED63021E6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1621" y="2094981"/>
              <a:ext cx="641373" cy="657770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FE3230-5038-4961-8CA7-C30AB16C1745}"/>
              </a:ext>
            </a:extLst>
          </p:cNvPr>
          <p:cNvGrpSpPr/>
          <p:nvPr/>
        </p:nvGrpSpPr>
        <p:grpSpPr>
          <a:xfrm>
            <a:off x="3622083" y="1534306"/>
            <a:ext cx="1424332" cy="1257251"/>
            <a:chOff x="3544259" y="1534306"/>
            <a:chExt cx="1424332" cy="1257251"/>
          </a:xfrm>
        </p:grpSpPr>
        <p:sp>
          <p:nvSpPr>
            <p:cNvPr id="30" name="Oval 112">
              <a:extLst>
                <a:ext uri="{FF2B5EF4-FFF2-40B4-BE49-F238E27FC236}">
                  <a16:creationId xmlns:a16="http://schemas.microsoft.com/office/drawing/2014/main" id="{F3B91C89-28E2-47FA-B070-3E856D0AE1CD}"/>
                </a:ext>
              </a:extLst>
            </p:cNvPr>
            <p:cNvSpPr/>
            <p:nvPr/>
          </p:nvSpPr>
          <p:spPr>
            <a:xfrm>
              <a:off x="3562750" y="1534306"/>
              <a:ext cx="1341520" cy="125725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4" name="TextBox 123">
              <a:extLst>
                <a:ext uri="{FF2B5EF4-FFF2-40B4-BE49-F238E27FC236}">
                  <a16:creationId xmlns:a16="http://schemas.microsoft.com/office/drawing/2014/main" id="{CEB304F3-A4D9-4DE8-85F7-441BB1A074CC}"/>
                </a:ext>
              </a:extLst>
            </p:cNvPr>
            <p:cNvSpPr txBox="1"/>
            <p:nvPr/>
          </p:nvSpPr>
          <p:spPr>
            <a:xfrm>
              <a:off x="3544259" y="2328604"/>
              <a:ext cx="142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类实时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操作系统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0" name="Group 234">
              <a:extLst>
                <a:ext uri="{FF2B5EF4-FFF2-40B4-BE49-F238E27FC236}">
                  <a16:creationId xmlns:a16="http://schemas.microsoft.com/office/drawing/2014/main" id="{5E6A47AC-046D-4139-921D-631E4D221E02}"/>
                </a:ext>
              </a:extLst>
            </p:cNvPr>
            <p:cNvGrpSpPr/>
            <p:nvPr/>
          </p:nvGrpSpPr>
          <p:grpSpPr>
            <a:xfrm>
              <a:off x="3993751" y="1718038"/>
              <a:ext cx="479517" cy="593516"/>
              <a:chOff x="812800" y="2719388"/>
              <a:chExt cx="1017588" cy="1158875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8BAAD98F-4184-4DAC-87A8-6F99E1394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00" y="2719388"/>
                <a:ext cx="1017588" cy="115887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Oval 36">
                <a:extLst>
                  <a:ext uri="{FF2B5EF4-FFF2-40B4-BE49-F238E27FC236}">
                    <a16:creationId xmlns:a16="http://schemas.microsoft.com/office/drawing/2014/main" id="{EC112522-9F03-497E-B8FF-D518CDAF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624263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Oval 37">
                <a:extLst>
                  <a:ext uri="{FF2B5EF4-FFF2-40B4-BE49-F238E27FC236}">
                    <a16:creationId xmlns:a16="http://schemas.microsoft.com/office/drawing/2014/main" id="{D7453196-ACC6-40F3-8CB4-AFE585891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406776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Oval 38">
                <a:extLst>
                  <a:ext uri="{FF2B5EF4-FFF2-40B4-BE49-F238E27FC236}">
                    <a16:creationId xmlns:a16="http://schemas.microsoft.com/office/drawing/2014/main" id="{9FE66ED4-8DA8-41B4-B3A4-49F559ACC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190876"/>
                <a:ext cx="71438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52683BCF-2A00-4B72-ABDB-AA3222ADB73C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E16CF08-30A3-4FFD-AFF6-71DD2E7C5688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69" name="矩形: 剪去对角 68">
              <a:extLst>
                <a:ext uri="{FF2B5EF4-FFF2-40B4-BE49-F238E27FC236}">
                  <a16:creationId xmlns:a16="http://schemas.microsoft.com/office/drawing/2014/main" id="{DC9CFAC5-BCEC-46E3-A34D-4F15B33458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E3E97E-2C67-4030-A7FE-362C6398C831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EFEB5DE-3B0D-4027-8AC2-DCE3156460DB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65BD050-06FA-40B8-8F99-41CD0AF5ED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BB998F0-FDB0-49B7-A90B-0C441B3B11CD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1152974-E7AD-4438-A050-6305BC85936C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07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ell MT"/>
        <a:ea typeface="等线"/>
        <a:cs typeface=""/>
      </a:majorFont>
      <a:minorFont>
        <a:latin typeface="Bell MT"/>
        <a:ea typeface="等线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1356</Words>
  <Application>Microsoft Office PowerPoint</Application>
  <PresentationFormat>宽屏</PresentationFormat>
  <Paragraphs>147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Adobe 仿宋 Std R</vt:lpstr>
      <vt:lpstr>Arvo</vt:lpstr>
      <vt:lpstr>PT Sans</vt:lpstr>
      <vt:lpstr>等线</vt:lpstr>
      <vt:lpstr>等线 Light</vt:lpstr>
      <vt:lpstr>方正粗黑宋简体</vt:lpstr>
      <vt:lpstr>汉仪智楷繁</vt:lpstr>
      <vt:lpstr>微软雅黑</vt:lpstr>
      <vt:lpstr>禹卫书法行书繁体
</vt:lpstr>
      <vt:lpstr>禹卫书法行书简体
</vt:lpstr>
      <vt:lpstr>Arial</vt:lpstr>
      <vt:lpstr>Bell MT</vt:lpstr>
      <vt:lpstr>Calibri</vt:lpstr>
      <vt:lpstr>Calibri Light</vt:lpstr>
      <vt:lpstr>Wingdings</vt:lpstr>
      <vt:lpstr>方正兰亭细黑_GBK_M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Lee Gary</cp:lastModifiedBy>
  <cp:revision>230</cp:revision>
  <dcterms:created xsi:type="dcterms:W3CDTF">2015-02-19T23:46:49Z</dcterms:created>
  <dcterms:modified xsi:type="dcterms:W3CDTF">2020-07-22T01:34:58Z</dcterms:modified>
</cp:coreProperties>
</file>